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
  </p:sldMasterIdLst>
  <p:notesMasterIdLst>
    <p:notesMasterId r:id="rId19"/>
  </p:notesMasterIdLst>
  <p:handoutMasterIdLst>
    <p:handoutMasterId r:id="rId20"/>
  </p:handoutMasterIdLst>
  <p:sldIdLst>
    <p:sldId id="595" r:id="rId2"/>
    <p:sldId id="600" r:id="rId3"/>
    <p:sldId id="601" r:id="rId4"/>
    <p:sldId id="602" r:id="rId5"/>
    <p:sldId id="610" r:id="rId6"/>
    <p:sldId id="604" r:id="rId7"/>
    <p:sldId id="608" r:id="rId8"/>
    <p:sldId id="609" r:id="rId9"/>
    <p:sldId id="605" r:id="rId10"/>
    <p:sldId id="611" r:id="rId11"/>
    <p:sldId id="612" r:id="rId12"/>
    <p:sldId id="607" r:id="rId13"/>
    <p:sldId id="603" r:id="rId14"/>
    <p:sldId id="596" r:id="rId15"/>
    <p:sldId id="597" r:id="rId16"/>
    <p:sldId id="598" r:id="rId17"/>
    <p:sldId id="599" r:id="rId18"/>
  </p:sldIdLst>
  <p:sldSz cx="9144000" cy="6858000" type="screen4x3"/>
  <p:notesSz cx="7302500" cy="9586913"/>
  <p:custDataLst>
    <p:tags r:id="rId21"/>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9" autoAdjust="0"/>
    <p:restoredTop sz="90924" autoAdjust="0"/>
  </p:normalViewPr>
  <p:slideViewPr>
    <p:cSldViewPr snapToObjects="1">
      <p:cViewPr varScale="1">
        <p:scale>
          <a:sx n="93" d="100"/>
          <a:sy n="93" d="100"/>
        </p:scale>
        <p:origin x="1400" y="208"/>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tags" Target="tags/tag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 Id="rId3"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64741641337386"/>
          <c:y val="0.0460992907801418"/>
          <c:w val="0.800574707341393"/>
          <c:h val="0.867021276595745"/>
        </c:manualLayout>
      </c:layout>
      <c:lineChart>
        <c:grouping val="standard"/>
        <c:varyColors val="0"/>
        <c:ser>
          <c:idx val="1"/>
          <c:order val="0"/>
          <c:tx>
            <c:v>Spiral SSE</c:v>
          </c:tx>
          <c:spPr>
            <a:ln w="50800">
              <a:solidFill>
                <a:srgbClr val="A03232"/>
              </a:solidFill>
              <a:prstDash val="solid"/>
            </a:ln>
          </c:spPr>
          <c:marker>
            <c:symbol val="circle"/>
            <c:size val="9"/>
            <c:spPr>
              <a:solidFill>
                <a:srgbClr val="A03232"/>
              </a:solidFill>
              <a:ln>
                <a:solidFill>
                  <a:srgbClr val="A03232"/>
                </a:solid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float'!$AX$4:$AX$13</c:f>
              <c:numCache>
                <c:formatCode>General</c:formatCode>
                <c:ptCount val="10"/>
                <c:pt idx="0">
                  <c:v>4.155844155844156</c:v>
                </c:pt>
                <c:pt idx="1">
                  <c:v>4.87804878048781</c:v>
                </c:pt>
                <c:pt idx="2">
                  <c:v>5.765765765765766</c:v>
                </c:pt>
                <c:pt idx="3">
                  <c:v>6.248256624825663</c:v>
                </c:pt>
                <c:pt idx="4">
                  <c:v>6.217364905889496</c:v>
                </c:pt>
                <c:pt idx="5">
                  <c:v>5.684678016284234</c:v>
                </c:pt>
                <c:pt idx="6">
                  <c:v>5.535135135135135</c:v>
                </c:pt>
                <c:pt idx="7">
                  <c:v>5.336871031934047</c:v>
                </c:pt>
                <c:pt idx="8">
                  <c:v>5.29575279591441</c:v>
                </c:pt>
                <c:pt idx="9">
                  <c:v>5.182640179866269</c:v>
                </c:pt>
              </c:numCache>
            </c:numRef>
          </c:val>
          <c:smooth val="0"/>
        </c:ser>
        <c:ser>
          <c:idx val="2"/>
          <c:order val="1"/>
          <c:tx>
            <c:v>Intel MKL interl.</c:v>
          </c:tx>
          <c:spPr>
            <a:ln w="28673">
              <a:solidFill>
                <a:srgbClr val="D6D6F5">
                  <a:lumMod val="50000"/>
                </a:srgbClr>
              </a:solidFill>
              <a:prstDash val="solid"/>
            </a:ln>
          </c:spPr>
          <c:marker>
            <c:symbol val="circle"/>
            <c:size val="6"/>
            <c:spPr>
              <a:solidFill>
                <a:srgbClr val="D6D6F5">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float'!$AY$4:$AY$13</c:f>
              <c:numCache>
                <c:formatCode>General</c:formatCode>
                <c:ptCount val="10"/>
                <c:pt idx="0">
                  <c:v>0.577864487</c:v>
                </c:pt>
                <c:pt idx="1">
                  <c:v>1.211267175</c:v>
                </c:pt>
                <c:pt idx="2">
                  <c:v>1.966102102</c:v>
                </c:pt>
                <c:pt idx="3">
                  <c:v>2.955980871</c:v>
                </c:pt>
                <c:pt idx="4">
                  <c:v>4.130693602</c:v>
                </c:pt>
                <c:pt idx="5">
                  <c:v>5.147953405999996</c:v>
                </c:pt>
                <c:pt idx="6">
                  <c:v>5.064466822999994</c:v>
                </c:pt>
                <c:pt idx="7">
                  <c:v>5.593560843999995</c:v>
                </c:pt>
                <c:pt idx="8">
                  <c:v>5.270616909999998</c:v>
                </c:pt>
                <c:pt idx="9">
                  <c:v>4.060841173</c:v>
                </c:pt>
              </c:numCache>
            </c:numRef>
          </c:val>
          <c:smooth val="0"/>
        </c:ser>
        <c:ser>
          <c:idx val="5"/>
          <c:order val="2"/>
          <c:tx>
            <c:v>Spiral C</c:v>
          </c:tx>
          <c:spPr>
            <a:ln w="28673">
              <a:solidFill>
                <a:srgbClr val="000000">
                  <a:lumMod val="50000"/>
                  <a:lumOff val="50000"/>
                </a:srgbClr>
              </a:solidFill>
              <a:prstDash val="solid"/>
            </a:ln>
          </c:spPr>
          <c:marker>
            <c:symbol val="circle"/>
            <c:size val="6"/>
            <c:spPr>
              <a:solidFill>
                <a:srgbClr val="FFFFFF">
                  <a:lumMod val="50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float'!$BB$4:$BB$13</c:f>
              <c:numCache>
                <c:formatCode>General</c:formatCode>
                <c:ptCount val="10"/>
                <c:pt idx="0">
                  <c:v>1.767955801104972</c:v>
                </c:pt>
                <c:pt idx="1">
                  <c:v>2.0</c:v>
                </c:pt>
                <c:pt idx="2">
                  <c:v>1.937436932391524</c:v>
                </c:pt>
                <c:pt idx="3">
                  <c:v>1.98054818744474</c:v>
                </c:pt>
                <c:pt idx="4">
                  <c:v>1.906890130353817</c:v>
                </c:pt>
                <c:pt idx="5">
                  <c:v>1.881123448726323</c:v>
                </c:pt>
                <c:pt idx="6">
                  <c:v>1.765334620556494</c:v>
                </c:pt>
                <c:pt idx="7">
                  <c:v>1.73324306025728</c:v>
                </c:pt>
                <c:pt idx="8">
                  <c:v>1.702021566142403</c:v>
                </c:pt>
                <c:pt idx="9">
                  <c:v>1.693838015288059</c:v>
                </c:pt>
              </c:numCache>
            </c:numRef>
          </c:val>
          <c:smooth val="0"/>
        </c:ser>
        <c:ser>
          <c:idx val="6"/>
          <c:order val="3"/>
          <c:tx>
            <c:v>Spiral C vect</c:v>
          </c:tx>
          <c:spPr>
            <a:ln w="28673">
              <a:solidFill>
                <a:srgbClr val="000000">
                  <a:lumMod val="65000"/>
                  <a:lumOff val="35000"/>
                </a:srgbClr>
              </a:solidFill>
              <a:prstDash val="solid"/>
            </a:ln>
          </c:spPr>
          <c:marker>
            <c:symbol val="circle"/>
            <c:size val="6"/>
            <c:spPr>
              <a:solidFill>
                <a:srgbClr val="000000">
                  <a:lumMod val="65000"/>
                  <a:lumOff val="35000"/>
                </a:srgbClr>
              </a:solidFill>
              <a:ln>
                <a:noFill/>
                <a:prstDash val="solid"/>
              </a:ln>
            </c:spPr>
          </c:marker>
          <c:cat>
            <c:numRef>
              <c:f>'G:\Franz\Presentations\HPEC\[Runtimes.xls]Pentium 4 float'!$AV$4:$AV$20</c:f>
              <c:numCache>
                <c:formatCode>General</c:formatCode>
                <c:ptCount val="17"/>
                <c:pt idx="0">
                  <c:v>4.0</c:v>
                </c:pt>
                <c:pt idx="1">
                  <c:v>5.0</c:v>
                </c:pt>
                <c:pt idx="2">
                  <c:v>6.0</c:v>
                </c:pt>
                <c:pt idx="3">
                  <c:v>7.0</c:v>
                </c:pt>
                <c:pt idx="4">
                  <c:v>8.0</c:v>
                </c:pt>
                <c:pt idx="5">
                  <c:v>9.0</c:v>
                </c:pt>
                <c:pt idx="6">
                  <c:v>10.0</c:v>
                </c:pt>
                <c:pt idx="7">
                  <c:v>11.0</c:v>
                </c:pt>
                <c:pt idx="8">
                  <c:v>12.0</c:v>
                </c:pt>
                <c:pt idx="9">
                  <c:v>13.0</c:v>
                </c:pt>
                <c:pt idx="10">
                  <c:v>14.0</c:v>
                </c:pt>
                <c:pt idx="11">
                  <c:v>15.0</c:v>
                </c:pt>
                <c:pt idx="12">
                  <c:v>16.0</c:v>
                </c:pt>
                <c:pt idx="13">
                  <c:v>17.0</c:v>
                </c:pt>
                <c:pt idx="14">
                  <c:v>18.0</c:v>
                </c:pt>
                <c:pt idx="15">
                  <c:v>19.0</c:v>
                </c:pt>
                <c:pt idx="16">
                  <c:v>20.0</c:v>
                </c:pt>
              </c:numCache>
            </c:numRef>
          </c:cat>
          <c:val>
            <c:numRef>
              <c:f>'G:\Franz\Presentations\HPEC\[Runtimes.xls]Pentium 4 float'!$BC$4:$BC$13</c:f>
              <c:numCache>
                <c:formatCode>General</c:formatCode>
                <c:ptCount val="10"/>
                <c:pt idx="0">
                  <c:v>1.807909604519774</c:v>
                </c:pt>
                <c:pt idx="1">
                  <c:v>2.614379084967321</c:v>
                </c:pt>
                <c:pt idx="2">
                  <c:v>2.922374429223739</c:v>
                </c:pt>
                <c:pt idx="3">
                  <c:v>3.135059482155353</c:v>
                </c:pt>
                <c:pt idx="4">
                  <c:v>2.52465483234714</c:v>
                </c:pt>
                <c:pt idx="5">
                  <c:v>2.655907780979827</c:v>
                </c:pt>
                <c:pt idx="6">
                  <c:v>2.727175881538298</c:v>
                </c:pt>
                <c:pt idx="7">
                  <c:v>2.341301184784867</c:v>
                </c:pt>
                <c:pt idx="8">
                  <c:v>2.407193370815131</c:v>
                </c:pt>
                <c:pt idx="9">
                  <c:v>2.413047714429434</c:v>
                </c:pt>
              </c:numCache>
            </c:numRef>
          </c:val>
          <c:smooth val="0"/>
        </c:ser>
        <c:dLbls>
          <c:showLegendKey val="0"/>
          <c:showVal val="0"/>
          <c:showCatName val="0"/>
          <c:showSerName val="0"/>
          <c:showPercent val="0"/>
          <c:showBubbleSize val="0"/>
        </c:dLbls>
        <c:marker val="1"/>
        <c:smooth val="0"/>
        <c:axId val="-381437792"/>
        <c:axId val="-381435232"/>
      </c:lineChart>
      <c:catAx>
        <c:axId val="-381437792"/>
        <c:scaling>
          <c:orientation val="minMax"/>
        </c:scaling>
        <c:delete val="0"/>
        <c:axPos val="b"/>
        <c:numFmt formatCode="General" sourceLinked="1"/>
        <c:majorTickMark val="out"/>
        <c:minorTickMark val="none"/>
        <c:tickLblPos val="nextTo"/>
        <c:spPr>
          <a:ln w="19050">
            <a:solidFill>
              <a:srgbClr val="000000"/>
            </a:solid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381435232"/>
        <c:crosses val="autoZero"/>
        <c:auto val="1"/>
        <c:lblAlgn val="ctr"/>
        <c:lblOffset val="100"/>
        <c:tickLblSkip val="1"/>
        <c:tickMarkSkip val="1"/>
        <c:noMultiLvlLbl val="0"/>
      </c:catAx>
      <c:valAx>
        <c:axId val="-381435232"/>
        <c:scaling>
          <c:orientation val="minMax"/>
        </c:scaling>
        <c:delete val="0"/>
        <c:axPos val="l"/>
        <c:majorGridlines>
          <c:spPr>
            <a:ln w="15875">
              <a:solidFill>
                <a:srgbClr val="FFFFFF"/>
              </a:solidFill>
              <a:prstDash val="solid"/>
            </a:ln>
          </c:spPr>
        </c:majorGridlines>
        <c:numFmt formatCode="General" sourceLinked="1"/>
        <c:majorTickMark val="out"/>
        <c:minorTickMark val="none"/>
        <c:tickLblPos val="nextTo"/>
        <c:spPr>
          <a:ln w="2389">
            <a:noFill/>
            <a:prstDash val="solid"/>
          </a:ln>
        </c:spPr>
        <c:txPr>
          <a:bodyPr rot="0" vert="horz"/>
          <a:lstStyle/>
          <a:p>
            <a:pPr>
              <a:defRPr sz="1600" b="0" i="0" u="none" strike="noStrike" baseline="0">
                <a:solidFill>
                  <a:srgbClr val="000000"/>
                </a:solidFill>
                <a:latin typeface="Gill Sans MT" pitchFamily="34" charset="0"/>
                <a:ea typeface="Arial"/>
                <a:cs typeface="Arial"/>
              </a:defRPr>
            </a:pPr>
            <a:endParaRPr lang="en-US"/>
          </a:p>
        </c:txPr>
        <c:crossAx val="-381437792"/>
        <c:crosses val="autoZero"/>
        <c:crossBetween val="midCat"/>
      </c:valAx>
      <c:spPr>
        <a:solidFill>
          <a:srgbClr val="808080">
            <a:lumMod val="20000"/>
            <a:lumOff val="80000"/>
          </a:srgbClr>
        </a:solidFill>
        <a:ln w="19050">
          <a:noFill/>
          <a:prstDash val="solid"/>
        </a:ln>
      </c:spPr>
    </c:plotArea>
    <c:plotVisOnly val="1"/>
    <c:dispBlanksAs val="gap"/>
    <c:showDLblsOverMax val="0"/>
  </c:chart>
  <c:spPr>
    <a:noFill/>
    <a:ln>
      <a:noFill/>
    </a:ln>
  </c:spPr>
  <c:txPr>
    <a:bodyPr/>
    <a:lstStyle/>
    <a:p>
      <a:pPr>
        <a:defRPr sz="696" b="0" i="0" u="none" strike="noStrike" baseline="0">
          <a:solidFill>
            <a:srgbClr val="000000"/>
          </a:solidFill>
          <a:latin typeface="Arial"/>
          <a:ea typeface="Arial"/>
          <a:cs typeface="Arial"/>
        </a:defRPr>
      </a:pPr>
      <a:endParaRPr lang="en-US"/>
    </a:p>
  </c:txPr>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0.46325</cdr:x>
      <cdr:y>0.39275</cdr:y>
    </cdr:from>
    <cdr:to>
      <cdr:x>0.47125</cdr:x>
      <cdr:y>0.431</cdr:y>
    </cdr:to>
    <cdr:sp macro="" textlink="">
      <cdr:nvSpPr>
        <cdr:cNvPr id="1025" name="Text Box 1"/>
        <cdr:cNvSpPr txBox="1">
          <a:spLocks xmlns:a="http://schemas.openxmlformats.org/drawingml/2006/main" noChangeArrowheads="1"/>
        </cdr:cNvSpPr>
      </cdr:nvSpPr>
      <cdr:spPr bwMode="auto">
        <a:xfrm xmlns:a="http://schemas.openxmlformats.org/drawingml/2006/main">
          <a:off x="4355094" y="2109892"/>
          <a:ext cx="75210" cy="205483"/>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a:extLst xmlns:a="http://schemas.openxmlformats.org/drawingml/2006/main">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cdr:spPr>
      <cdr:txBody>
        <a:bodyPr xmlns:a="http://schemas.openxmlformats.org/drawingml/2006/main" vertOverflow="clip" wrap="square" lIns="27432" tIns="22860" rIns="27432" bIns="22860" anchor="ctr" upright="1"/>
        <a:lstStyle xmlns:a="http://schemas.openxmlformats.org/drawingml/2006/main"/>
        <a:p xmlns:a="http://schemas.openxmlformats.org/drawingml/2006/main">
          <a:pPr algn="ctr" rtl="0">
            <a:defRPr sz="1000"/>
          </a:pPr>
          <a:r>
            <a:rPr lang="en-US" sz="925" b="0" i="0" u="none" strike="noStrike" baseline="0" dirty="0">
              <a:solidFill>
                <a:srgbClr val="000000"/>
              </a:solidFill>
              <a:latin typeface="Calibri" pitchFamily="34" charset="0"/>
              <a:cs typeface="Calibri" pitchFamily="34" charset="0"/>
            </a:rPr>
            <a:t> </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png>
</file>

<file path=ppt/media/image5.tiff>
</file>

<file path=ppt/media/image6.png>
</file>

<file path=ppt/media/image7.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spend any time here</a:t>
            </a:r>
          </a:p>
          <a:p>
            <a:r>
              <a:rPr lang="en-US" dirty="0" smtClean="0"/>
              <a:t>This I just to show the algorithm as it is in the literature</a:t>
            </a:r>
          </a:p>
          <a:p>
            <a:endParaRPr lang="en-US" dirty="0" smtClean="0"/>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number</a:t>
            </a:r>
            <a:r>
              <a:rPr lang="en-US" baseline="0" dirty="0" smtClean="0"/>
              <a:t> (0 -9)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in machine learning.</a:t>
            </a:r>
          </a:p>
          <a:p>
            <a:endParaRPr lang="en-US" baseline="0" dirty="0" smtClean="0"/>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Roughly describe parts.</a:t>
            </a:r>
          </a:p>
          <a:p>
            <a:r>
              <a:rPr lang="en-US" dirty="0" smtClean="0"/>
              <a:t>We use float.</a:t>
            </a:r>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use float.</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access each data point</a:t>
            </a:r>
            <a:r>
              <a:rPr lang="en-US" baseline="0" dirty="0" smtClean="0"/>
              <a:t> and read 8 dimensions</a:t>
            </a:r>
          </a:p>
          <a:p>
            <a:r>
              <a:rPr lang="en-US" baseline="0" dirty="0" smtClean="0"/>
              <a:t>We add all dimensions and divide them by the points</a:t>
            </a:r>
          </a:p>
          <a:p>
            <a:r>
              <a:rPr lang="en-US" baseline="0" dirty="0" smtClean="0"/>
              <a:t>Then we </a:t>
            </a:r>
            <a:r>
              <a:rPr lang="en-US" baseline="0" dirty="0" err="1" smtClean="0"/>
              <a:t>substract</a:t>
            </a:r>
            <a:r>
              <a:rPr lang="en-US" baseline="0" dirty="0" smtClean="0"/>
              <a:t> the new mean from all data points (in that dimensions) and keep a running maximum</a:t>
            </a:r>
          </a:p>
          <a:p>
            <a:r>
              <a:rPr lang="en-US" baseline="0" dirty="0" smtClean="0"/>
              <a:t>At the end we have 8 maximums</a:t>
            </a:r>
            <a:br>
              <a:rPr lang="en-US" baseline="0" dirty="0" smtClean="0"/>
            </a:br>
            <a:r>
              <a:rPr lang="en-US" baseline="0" dirty="0" smtClean="0"/>
              <a:t>We reduce them to 1 maximum to use as a factor in the next step</a:t>
            </a:r>
          </a:p>
          <a:p>
            <a:r>
              <a:rPr lang="en-US" baseline="0" dirty="0" smtClean="0"/>
              <a:t>45 s</a:t>
            </a:r>
          </a:p>
          <a:p>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access data in 8x8 blocks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r>
              <a:rPr lang="en-US" baseline="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a:t>
            </a:r>
            <a:r>
              <a:rPr lang="en-US" baseline="0" smtClean="0"/>
              <a:t>use float.</a:t>
            </a:r>
            <a:endParaRPr lang="en-US"/>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9</a:t>
            </a:fld>
            <a:endParaRPr lang="en-US"/>
          </a:p>
        </p:txBody>
      </p:sp>
    </p:spTree>
    <p:extLst>
      <p:ext uri="{BB962C8B-B14F-4D97-AF65-F5344CB8AC3E}">
        <p14:creationId xmlns:p14="http://schemas.microsoft.com/office/powerpoint/2010/main" val="1651175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10</a:t>
            </a:fld>
            <a:endParaRPr lang="en-US"/>
          </a:p>
        </p:txBody>
      </p:sp>
    </p:spTree>
    <p:extLst>
      <p:ext uri="{BB962C8B-B14F-4D97-AF65-F5344CB8AC3E}">
        <p14:creationId xmlns:p14="http://schemas.microsoft.com/office/powerpoint/2010/main" val="2138629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1620918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iming>
    <p:tnLst>
      <p:par>
        <p:cTn id="1" dur="indefinite" restart="never" nodeType="tmRoot"/>
      </p:par>
    </p:tnLst>
  </p:timing>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inf.ethz.ch/markusp/teaching/guides/guide-presentations.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tiff"/><Relationship Id="rId5"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smtClean="0"/>
              <a:t>Marko </a:t>
            </a:r>
            <a:r>
              <a:rPr lang="en-US" sz="2000" b="0" dirty="0" err="1" smtClean="0"/>
              <a:t>Taubner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r>
                            <a:rPr lang="en-US" sz="1800" b="0" i="1" smtClean="0">
                              <a:latin typeface="Cambria Math" charset="0"/>
                            </a:rPr>
                            <m:t>𝑌</m:t>
                          </m:r>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568331" cy="52668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r>
                            <m:rPr>
                              <m:sty m:val="p"/>
                            </m:rPr>
                            <a:rPr lang="en-US" sz="1800" b="0" i="0" smtClean="0">
                              <a:latin typeface="Cambria Math" charset="0"/>
                            </a:rPr>
                            <m:t>Y</m:t>
                          </m:r>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r>
                            <a:rPr lang="en-US" sz="1800" b="0" i="1">
                              <a:latin typeface="Cambria Math" charset="0"/>
                            </a:rPr>
                            <m:t>𝑌</m:t>
                          </m:r>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568331" cy="52668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339038"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r>
                            <a:rPr lang="en-US" sz="2000" b="0" i="1" smtClean="0">
                              <a:latin typeface="Cambria Math" charset="0"/>
                            </a:rPr>
                            <m:t>𝑌</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r>
                            <m:rPr>
                              <m:sty m:val="p"/>
                            </m:rPr>
                            <a:rPr lang="en-US" sz="2000" b="0" i="0" smtClean="0">
                              <a:latin typeface="Cambria Math" charset="0"/>
                            </a:rPr>
                            <m:t>Y</m:t>
                          </m:r>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339038" cy="320601"/>
              </a:xfrm>
              <a:prstGeom prst="rect">
                <a:avLst/>
              </a:prstGeom>
              <a:blipFill rotWithShape="0">
                <a:blip r:embed="rId6"/>
                <a:stretch>
                  <a:fillRect l="-2089" t="-5660" r="-2089" b="-5660"/>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sp>
        <p:nvSpPr>
          <p:cNvPr id="10" name="Rectangle 9"/>
          <p:cNvSpPr/>
          <p:nvPr/>
        </p:nvSpPr>
        <p:spPr>
          <a:xfrm>
            <a:off x="723900" y="2282047"/>
            <a:ext cx="7696200" cy="3970318"/>
          </a:xfrm>
          <a:prstGeom prst="rect">
            <a:avLst/>
          </a:prstGeom>
          <a:solidFill>
            <a:schemeClr val="accent4"/>
          </a:solidFill>
          <a:ln/>
        </p:spPr>
        <p:style>
          <a:lnRef idx="2">
            <a:schemeClr val="dk1"/>
          </a:lnRef>
          <a:fillRef idx="1">
            <a:schemeClr val="lt1"/>
          </a:fillRef>
          <a:effectRef idx="0">
            <a:schemeClr val="dk1"/>
          </a:effectRef>
          <a:fontRef idx="minor">
            <a:schemeClr val="dk1"/>
          </a:fontRef>
        </p:style>
        <p:txBody>
          <a:bodyPr rtlCol="0" anchor="ctr">
            <a:spAutoFit/>
          </a:bodyPr>
          <a:lstStyle/>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r>
              <a:rPr lang="en-US" sz="1800" dirty="0" smtClean="0">
                <a:latin typeface="Consolas" pitchFamily="49" charset="0"/>
                <a:cs typeface="Consolas" pitchFamily="49" charset="0"/>
              </a:rPr>
              <a:t>Insert overall performance plot</a:t>
            </a: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smtClean="0">
              <a:latin typeface="Consolas" pitchFamily="49" charset="0"/>
              <a:cs typeface="Consolas" pitchFamily="49" charset="0"/>
            </a:endParaRPr>
          </a:p>
          <a:p>
            <a:pPr algn="ctr"/>
            <a:endParaRPr lang="en-US" sz="1800" dirty="0">
              <a:latin typeface="Consolas" pitchFamily="49" charset="0"/>
              <a:cs typeface="Consolas" pitchFamily="49" charset="0"/>
            </a:endParaRPr>
          </a:p>
          <a:p>
            <a:pPr algn="ctr"/>
            <a:endParaRPr lang="en-US" sz="1800" dirty="0">
              <a:latin typeface="Consolas" pitchFamily="49" charset="0"/>
              <a:cs typeface="Consolas" pitchFamily="49" charset="0"/>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2760148" cy="762000"/>
          </a:xfrm>
        </p:spPr>
        <p:txBody>
          <a:bodyPr/>
          <a:lstStyle/>
          <a:p>
            <a:r>
              <a:rPr lang="en-US" dirty="0" smtClean="0"/>
              <a:t>After this slide are the original templates</a:t>
            </a:r>
            <a:endParaRPr lang="en-US" dirty="0"/>
          </a:p>
        </p:txBody>
      </p:sp>
      <p:sp>
        <p:nvSpPr>
          <p:cNvPr id="3" name="Content Placeholder 2"/>
          <p:cNvSpPr>
            <a:spLocks noGrp="1"/>
          </p:cNvSpPr>
          <p:nvPr>
            <p:ph idx="1"/>
          </p:nvPr>
        </p:nvSpPr>
        <p:spPr>
          <a:xfrm>
            <a:off x="364052" y="2971800"/>
            <a:ext cx="7896225" cy="1533525"/>
          </a:xfrm>
        </p:spPr>
        <p:txBody>
          <a:bodyPr/>
          <a:lstStyle/>
          <a:p>
            <a:r>
              <a:rPr lang="en-US" smtClean="0"/>
              <a:t>Nothing to see here</a:t>
            </a:r>
            <a:endParaRPr lang="en-US" dirty="0"/>
          </a:p>
        </p:txBody>
      </p:sp>
    </p:spTree>
    <p:extLst>
      <p:ext uri="{BB962C8B-B14F-4D97-AF65-F5344CB8AC3E}">
        <p14:creationId xmlns:p14="http://schemas.microsoft.com/office/powerpoint/2010/main" val="3264686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Remarks</a:t>
            </a:r>
            <a:endParaRPr lang="en-US" dirty="0"/>
          </a:p>
        </p:txBody>
      </p:sp>
      <p:sp>
        <p:nvSpPr>
          <p:cNvPr id="3" name="Content Placeholder 2"/>
          <p:cNvSpPr>
            <a:spLocks noGrp="1"/>
          </p:cNvSpPr>
          <p:nvPr>
            <p:ph idx="1"/>
          </p:nvPr>
        </p:nvSpPr>
        <p:spPr/>
        <p:txBody>
          <a:bodyPr/>
          <a:lstStyle/>
          <a:p>
            <a:r>
              <a:rPr lang="en-US" dirty="0" smtClean="0"/>
              <a:t>You have </a:t>
            </a:r>
            <a:r>
              <a:rPr lang="en-US" i="1" dirty="0" smtClean="0">
                <a:solidFill>
                  <a:schemeClr val="accent1">
                    <a:lumMod val="75000"/>
                    <a:lumOff val="25000"/>
                  </a:schemeClr>
                </a:solidFill>
              </a:rPr>
              <a:t>exactly</a:t>
            </a:r>
            <a:r>
              <a:rPr lang="en-US" dirty="0" smtClean="0"/>
              <a:t> 10 minutes! (typically this means 7–8 slides)</a:t>
            </a:r>
          </a:p>
          <a:p>
            <a:r>
              <a:rPr lang="en-US" dirty="0" smtClean="0"/>
              <a:t>Get </a:t>
            </a:r>
            <a:r>
              <a:rPr lang="en-US" dirty="0" err="1" smtClean="0"/>
              <a:t>ppt</a:t>
            </a:r>
            <a:r>
              <a:rPr lang="en-US" dirty="0" smtClean="0"/>
              <a:t> 2007 or later – it is worth it</a:t>
            </a:r>
          </a:p>
          <a:p>
            <a:r>
              <a:rPr lang="en-US" dirty="0" smtClean="0"/>
              <a:t>Use proper visuals as much as possible, avoid text-only slides</a:t>
            </a:r>
          </a:p>
          <a:p>
            <a:r>
              <a:rPr lang="en-US" dirty="0" smtClean="0"/>
              <a:t>Don’t put an overview or organization slide – the talk is too short</a:t>
            </a:r>
          </a:p>
          <a:p>
            <a:r>
              <a:rPr lang="en-US" dirty="0" smtClean="0"/>
              <a:t>For the very motivated, check out this </a:t>
            </a:r>
            <a:r>
              <a:rPr lang="en-US" dirty="0"/>
              <a:t>small guide</a:t>
            </a:r>
            <a:br>
              <a:rPr lang="en-US" dirty="0"/>
            </a:br>
            <a:r>
              <a:rPr lang="en-US" sz="1800" dirty="0">
                <a:hlinkClick r:id="rId2"/>
              </a:rPr>
              <a:t>http://</a:t>
            </a:r>
            <a:r>
              <a:rPr lang="en-US" sz="1800" dirty="0" smtClean="0">
                <a:hlinkClick r:id="rId2"/>
              </a:rPr>
              <a:t>people.inf.ethz.ch/markusp/teaching/guides/guide-presentations.pdf</a:t>
            </a:r>
            <a:r>
              <a:rPr lang="en-US" sz="1800" dirty="0" smtClean="0"/>
              <a:t> </a:t>
            </a:r>
            <a:endParaRPr lang="en-US" sz="1800" dirty="0"/>
          </a:p>
        </p:txBody>
      </p:sp>
    </p:spTree>
    <p:extLst>
      <p:ext uri="{BB962C8B-B14F-4D97-AF65-F5344CB8AC3E}">
        <p14:creationId xmlns:p14="http://schemas.microsoft.com/office/powerpoint/2010/main" val="16674190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a:t>
            </a:r>
            <a:endParaRPr lang="en-US" dirty="0"/>
          </a:p>
        </p:txBody>
      </p:sp>
      <p:sp>
        <p:nvSpPr>
          <p:cNvPr id="3" name="Content Placeholder 2"/>
          <p:cNvSpPr>
            <a:spLocks noGrp="1"/>
          </p:cNvSpPr>
          <p:nvPr>
            <p:ph idx="1"/>
          </p:nvPr>
        </p:nvSpPr>
        <p:spPr/>
        <p:txBody>
          <a:bodyPr/>
          <a:lstStyle/>
          <a:p>
            <a:r>
              <a:rPr lang="en-US" dirty="0" smtClean="0"/>
              <a:t>Algorithm that you consider (maybe 2 slides)</a:t>
            </a:r>
          </a:p>
          <a:p>
            <a:pPr lvl="1"/>
            <a:r>
              <a:rPr lang="en-US" dirty="0" smtClean="0"/>
              <a:t>State problem that it solves (input:…, output: …)</a:t>
            </a:r>
          </a:p>
          <a:p>
            <a:pPr lvl="1"/>
            <a:r>
              <a:rPr lang="en-US" dirty="0" smtClean="0"/>
              <a:t>If possible visualize how it works or show high-level </a:t>
            </a:r>
            <a:r>
              <a:rPr lang="en-US" dirty="0" err="1" smtClean="0"/>
              <a:t>pseudocode</a:t>
            </a:r>
            <a:endParaRPr lang="en-US" dirty="0" smtClean="0"/>
          </a:p>
          <a:p>
            <a:pPr lvl="1"/>
            <a:r>
              <a:rPr lang="en-US" dirty="0" smtClean="0"/>
              <a:t>State asymptotic runtime</a:t>
            </a:r>
          </a:p>
          <a:p>
            <a:r>
              <a:rPr lang="en-US" dirty="0" smtClean="0"/>
              <a:t>Cost analysis (cost measure, exact count)</a:t>
            </a:r>
          </a:p>
          <a:p>
            <a:r>
              <a:rPr lang="en-US" dirty="0" smtClean="0"/>
              <a:t>Baseline implementation (briefly explain), maybe show already performance plot and extract percentage of peak</a:t>
            </a:r>
          </a:p>
          <a:p>
            <a:r>
              <a:rPr lang="en-US" dirty="0" smtClean="0"/>
              <a:t>Optimizations you performed</a:t>
            </a:r>
          </a:p>
          <a:p>
            <a:pPr lvl="1"/>
            <a:r>
              <a:rPr lang="en-US" dirty="0" smtClean="0"/>
              <a:t>Briefly discuss major optimizations/code versions</a:t>
            </a:r>
          </a:p>
          <a:p>
            <a:pPr lvl="1"/>
            <a:r>
              <a:rPr lang="en-US" dirty="0" smtClean="0"/>
              <a:t>Maybe explain the most interesting in a bit greater detail</a:t>
            </a:r>
          </a:p>
          <a:p>
            <a:pPr lvl="1"/>
            <a:r>
              <a:rPr lang="en-US" dirty="0" smtClean="0"/>
              <a:t>Any analysis (e.g., </a:t>
            </a:r>
            <a:r>
              <a:rPr lang="en-US" dirty="0" err="1" smtClean="0"/>
              <a:t>profifling</a:t>
            </a:r>
            <a:r>
              <a:rPr lang="en-US" dirty="0" smtClean="0"/>
              <a:t>) you performed is interesting – show the result</a:t>
            </a:r>
          </a:p>
          <a:p>
            <a:pPr lvl="1"/>
            <a:r>
              <a:rPr lang="en-US" dirty="0" smtClean="0"/>
              <a:t>If too much, explain only some things and just state the rest</a:t>
            </a:r>
            <a:endParaRPr lang="en-US" dirty="0"/>
          </a:p>
        </p:txBody>
      </p:sp>
    </p:spTree>
    <p:extLst>
      <p:ext uri="{BB962C8B-B14F-4D97-AF65-F5344CB8AC3E}">
        <p14:creationId xmlns:p14="http://schemas.microsoft.com/office/powerpoint/2010/main" val="13753438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Organization II</a:t>
            </a:r>
            <a:endParaRPr lang="en-US" dirty="0"/>
          </a:p>
        </p:txBody>
      </p:sp>
      <p:sp>
        <p:nvSpPr>
          <p:cNvPr id="3" name="Content Placeholder 2"/>
          <p:cNvSpPr>
            <a:spLocks noGrp="1"/>
          </p:cNvSpPr>
          <p:nvPr>
            <p:ph idx="1"/>
          </p:nvPr>
        </p:nvSpPr>
        <p:spPr/>
        <p:txBody>
          <a:bodyPr/>
          <a:lstStyle/>
          <a:p>
            <a:r>
              <a:rPr lang="en-US" dirty="0" smtClean="0"/>
              <a:t>Experimental results</a:t>
            </a:r>
          </a:p>
          <a:p>
            <a:pPr lvl="1"/>
            <a:r>
              <a:rPr lang="en-US" dirty="0" smtClean="0"/>
              <a:t>Very brief: Experimental setup (platform, compiler)</a:t>
            </a:r>
          </a:p>
          <a:p>
            <a:pPr lvl="1"/>
            <a:r>
              <a:rPr lang="en-US" dirty="0" smtClean="0"/>
              <a:t>Performance plot over a range of sizes with different code versions</a:t>
            </a:r>
          </a:p>
          <a:p>
            <a:pPr lvl="1"/>
            <a:r>
              <a:rPr lang="en-US" dirty="0" smtClean="0"/>
              <a:t>Extract overall speedup</a:t>
            </a:r>
          </a:p>
          <a:p>
            <a:endParaRPr lang="en-US" dirty="0"/>
          </a:p>
          <a:p>
            <a:r>
              <a:rPr lang="en-US" dirty="0" smtClean="0"/>
              <a:t>Every project is different – so adapt as needed</a:t>
            </a:r>
          </a:p>
          <a:p>
            <a:r>
              <a:rPr lang="en-US" dirty="0" smtClean="0"/>
              <a:t>Focus on the most interesting things, don’t explain everything that will be in the final report.</a:t>
            </a:r>
            <a:endParaRPr lang="en-US" dirty="0"/>
          </a:p>
        </p:txBody>
      </p:sp>
    </p:spTree>
    <p:extLst>
      <p:ext uri="{BB962C8B-B14F-4D97-AF65-F5344CB8AC3E}">
        <p14:creationId xmlns:p14="http://schemas.microsoft.com/office/powerpoint/2010/main" val="29607543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to Make Nice Plots</a:t>
            </a:r>
            <a:endParaRPr lang="en-US" dirty="0"/>
          </a:p>
        </p:txBody>
      </p:sp>
      <p:graphicFrame>
        <p:nvGraphicFramePr>
          <p:cNvPr id="4" name="Object 2"/>
          <p:cNvGraphicFramePr>
            <a:graphicFrameLocks noGrp="1" noChangeAspect="1"/>
          </p:cNvGraphicFramePr>
          <p:nvPr>
            <p:extLst>
              <p:ext uri="{D42A27DB-BD31-4B8C-83A1-F6EECF244321}">
                <p14:modId xmlns:p14="http://schemas.microsoft.com/office/powerpoint/2010/main" val="2629775729"/>
              </p:ext>
            </p:extLst>
          </p:nvPr>
        </p:nvGraphicFramePr>
        <p:xfrm>
          <a:off x="1156675" y="2071673"/>
          <a:ext cx="7263631" cy="413755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Box 4"/>
          <p:cNvSpPr txBox="1">
            <a:spLocks noChangeArrowheads="1"/>
          </p:cNvSpPr>
          <p:nvPr/>
        </p:nvSpPr>
        <p:spPr bwMode="auto">
          <a:xfrm>
            <a:off x="1066800" y="1503735"/>
            <a:ext cx="5623284" cy="615553"/>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800" dirty="0">
                <a:latin typeface="Gill Sans MT" pitchFamily="34" charset="0"/>
              </a:rPr>
              <a:t>DFT 2</a:t>
            </a:r>
            <a:r>
              <a:rPr lang="en-US" sz="1800" baseline="50000" dirty="0">
                <a:latin typeface="Gill Sans MT" pitchFamily="34" charset="0"/>
              </a:rPr>
              <a:t>n</a:t>
            </a:r>
            <a:r>
              <a:rPr lang="en-US" sz="1800" dirty="0">
                <a:latin typeface="Gill Sans MT" pitchFamily="34" charset="0"/>
              </a:rPr>
              <a:t> </a:t>
            </a:r>
            <a:r>
              <a:rPr lang="en-US" sz="1800" dirty="0" smtClean="0">
                <a:latin typeface="Gill Sans MT" pitchFamily="34" charset="0"/>
              </a:rPr>
              <a:t>(single precision</a:t>
            </a:r>
            <a:r>
              <a:rPr lang="en-US" sz="1800" i="1" dirty="0" smtClean="0">
                <a:latin typeface="Gill Sans MT" pitchFamily="34" charset="0"/>
              </a:rPr>
              <a:t>)</a:t>
            </a:r>
            <a:r>
              <a:rPr lang="en-US" sz="1800" dirty="0" smtClean="0">
                <a:latin typeface="Gill Sans MT" pitchFamily="34" charset="0"/>
              </a:rPr>
              <a:t> on Pentium </a:t>
            </a:r>
            <a:r>
              <a:rPr lang="en-US" sz="1800" dirty="0">
                <a:latin typeface="Gill Sans MT" pitchFamily="34" charset="0"/>
              </a:rPr>
              <a:t>4, 2.53 </a:t>
            </a:r>
            <a:r>
              <a:rPr lang="en-US" sz="1800" dirty="0" smtClean="0">
                <a:latin typeface="Gill Sans MT" pitchFamily="34" charset="0"/>
              </a:rPr>
              <a:t>GHz</a:t>
            </a:r>
          </a:p>
          <a:p>
            <a:r>
              <a:rPr lang="en-US" sz="1600" b="0" dirty="0" smtClean="0">
                <a:latin typeface="Gill Sans MT" pitchFamily="34" charset="0"/>
              </a:rPr>
              <a:t>[</a:t>
            </a:r>
            <a:r>
              <a:rPr lang="en-US" sz="1600" b="0" dirty="0" err="1" smtClean="0">
                <a:latin typeface="Gill Sans MT" pitchFamily="34" charset="0"/>
              </a:rPr>
              <a:t>Gflop</a:t>
            </a:r>
            <a:r>
              <a:rPr lang="en-US" sz="1600" b="0" dirty="0" smtClean="0">
                <a:latin typeface="Gill Sans MT" pitchFamily="34" charset="0"/>
              </a:rPr>
              <a:t>/s]</a:t>
            </a:r>
            <a:endParaRPr lang="en-US" sz="1600" b="0" dirty="0">
              <a:latin typeface="Gill Sans MT" pitchFamily="34" charset="0"/>
            </a:endParaRPr>
          </a:p>
        </p:txBody>
      </p:sp>
      <p:sp>
        <p:nvSpPr>
          <p:cNvPr id="6" name="Text Box 5"/>
          <p:cNvSpPr txBox="1">
            <a:spLocks noChangeArrowheads="1"/>
          </p:cNvSpPr>
          <p:nvPr/>
        </p:nvSpPr>
        <p:spPr bwMode="auto">
          <a:xfrm>
            <a:off x="4215518" y="6019800"/>
            <a:ext cx="312906" cy="400110"/>
          </a:xfrm>
          <a:prstGeom prst="rect">
            <a:avLst/>
          </a:prstGeom>
          <a:noFill/>
          <a:ln>
            <a:noFill/>
          </a:ln>
          <a:effectLst/>
          <a:extLst>
            <a:ext uri="{909E8E84-426E-40DD-AFC4-6F175D3DCCD1}">
              <a14:hiddenFill xmlns:a14="http://schemas.microsoft.com/office/drawing/2010/main">
                <a:solidFill>
                  <a:srgbClr val="FF7C80"/>
                </a:solidFill>
              </a14:hiddenFill>
            </a:ext>
            <a:ext uri="{91240B29-F687-4F45-9708-019B960494DF}">
              <a14:hiddenLine xmlns:a14="http://schemas.microsoft.com/office/drawing/2010/main" w="254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sz="2000" b="0" dirty="0">
                <a:latin typeface="Gill Sans MT" pitchFamily="34" charset="0"/>
              </a:rPr>
              <a:t>n</a:t>
            </a:r>
          </a:p>
        </p:txBody>
      </p:sp>
      <p:sp>
        <p:nvSpPr>
          <p:cNvPr id="7" name="TextBox 6"/>
          <p:cNvSpPr txBox="1"/>
          <p:nvPr/>
        </p:nvSpPr>
        <p:spPr>
          <a:xfrm>
            <a:off x="4102600" y="2290192"/>
            <a:ext cx="1175322" cy="338554"/>
          </a:xfrm>
          <a:prstGeom prst="rect">
            <a:avLst/>
          </a:prstGeom>
          <a:noFill/>
        </p:spPr>
        <p:txBody>
          <a:bodyPr wrap="none" rtlCol="0">
            <a:spAutoFit/>
          </a:bodyPr>
          <a:lstStyle/>
          <a:p>
            <a:r>
              <a:rPr lang="en-US" sz="1600" dirty="0" smtClean="0">
                <a:solidFill>
                  <a:schemeClr val="accent3"/>
                </a:solidFill>
                <a:latin typeface="Gill Sans MT" pitchFamily="34" charset="0"/>
              </a:rPr>
              <a:t>Spiral SSE</a:t>
            </a:r>
          </a:p>
        </p:txBody>
      </p:sp>
      <p:sp>
        <p:nvSpPr>
          <p:cNvPr id="8" name="TextBox 7"/>
          <p:cNvSpPr txBox="1"/>
          <p:nvPr/>
        </p:nvSpPr>
        <p:spPr>
          <a:xfrm>
            <a:off x="2962544" y="3371842"/>
            <a:ext cx="1003801" cy="338554"/>
          </a:xfrm>
          <a:prstGeom prst="rect">
            <a:avLst/>
          </a:prstGeom>
          <a:noFill/>
        </p:spPr>
        <p:txBody>
          <a:bodyPr wrap="none" rtlCol="0">
            <a:spAutoFit/>
          </a:bodyPr>
          <a:lstStyle/>
          <a:p>
            <a:r>
              <a:rPr lang="en-US" sz="1600" b="0" dirty="0" smtClean="0">
                <a:solidFill>
                  <a:schemeClr val="tx2">
                    <a:lumMod val="90000"/>
                    <a:lumOff val="10000"/>
                  </a:schemeClr>
                </a:solidFill>
                <a:latin typeface="Gill Sans MT" pitchFamily="34" charset="0"/>
              </a:rPr>
              <a:t>Intel MKL</a:t>
            </a:r>
          </a:p>
        </p:txBody>
      </p:sp>
      <p:sp>
        <p:nvSpPr>
          <p:cNvPr id="9" name="TextBox 8"/>
          <p:cNvSpPr txBox="1"/>
          <p:nvPr/>
        </p:nvSpPr>
        <p:spPr>
          <a:xfrm>
            <a:off x="3222513" y="4919010"/>
            <a:ext cx="845103"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a:t>
            </a:r>
          </a:p>
        </p:txBody>
      </p:sp>
      <p:sp>
        <p:nvSpPr>
          <p:cNvPr id="10" name="TextBox 9"/>
          <p:cNvSpPr txBox="1"/>
          <p:nvPr/>
        </p:nvSpPr>
        <p:spPr>
          <a:xfrm>
            <a:off x="4194635" y="3973296"/>
            <a:ext cx="1772345" cy="338554"/>
          </a:xfrm>
          <a:prstGeom prst="rect">
            <a:avLst/>
          </a:prstGeom>
          <a:noFill/>
        </p:spPr>
        <p:txBody>
          <a:bodyPr wrap="none" rtlCol="0">
            <a:spAutoFit/>
          </a:bodyPr>
          <a:lstStyle/>
          <a:p>
            <a:r>
              <a:rPr lang="en-US" sz="1600" b="0" dirty="0" smtClean="0">
                <a:solidFill>
                  <a:schemeClr val="tx1">
                    <a:lumMod val="65000"/>
                    <a:lumOff val="35000"/>
                  </a:schemeClr>
                </a:solidFill>
                <a:latin typeface="Gill Sans MT" pitchFamily="34" charset="0"/>
              </a:rPr>
              <a:t>Spiral C </a:t>
            </a:r>
            <a:r>
              <a:rPr lang="en-US" sz="1600" b="0" dirty="0" err="1" smtClean="0">
                <a:solidFill>
                  <a:schemeClr val="tx1">
                    <a:lumMod val="65000"/>
                    <a:lumOff val="35000"/>
                  </a:schemeClr>
                </a:solidFill>
                <a:latin typeface="Gill Sans MT" pitchFamily="34" charset="0"/>
              </a:rPr>
              <a:t>vectorized</a:t>
            </a:r>
            <a:endParaRPr lang="en-US" sz="1600" b="0" dirty="0" smtClean="0">
              <a:solidFill>
                <a:schemeClr val="tx1">
                  <a:lumMod val="65000"/>
                  <a:lumOff val="35000"/>
                </a:schemeClr>
              </a:solidFill>
              <a:latin typeface="Gill Sans MT" pitchFamily="34" charset="0"/>
            </a:endParaRPr>
          </a:p>
        </p:txBody>
      </p:sp>
    </p:spTree>
    <p:extLst>
      <p:ext uri="{BB962C8B-B14F-4D97-AF65-F5344CB8AC3E}">
        <p14:creationId xmlns:p14="http://schemas.microsoft.com/office/powerpoint/2010/main" val="1302540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2"/>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581400" y="1285539"/>
            <a:ext cx="5314950" cy="685800"/>
          </a:xfrm>
        </p:spPr>
      </p:pic>
      <p:pic>
        <p:nvPicPr>
          <p:cNvPr id="3" name="Picture 2"/>
          <p:cNvPicPr>
            <a:picLocks noChangeAspect="1"/>
          </p:cNvPicPr>
          <p:nvPr/>
        </p:nvPicPr>
        <p:blipFill>
          <a:blip r:embed="rId4"/>
          <a:stretch>
            <a:fillRect/>
          </a:stretch>
        </p:blipFill>
        <p:spPr>
          <a:xfrm>
            <a:off x="556002" y="2142789"/>
            <a:ext cx="8022082" cy="4581861"/>
          </a:xfrm>
          <a:prstGeom prst="rect">
            <a:avLst/>
          </a:prstGeom>
        </p:spPr>
      </p:pic>
      <p:pic>
        <p:nvPicPr>
          <p:cNvPr id="9" name="Picture 8"/>
          <p:cNvPicPr>
            <a:picLocks noChangeAspect="1"/>
          </p:cNvPicPr>
          <p:nvPr/>
        </p:nvPicPr>
        <p:blipFill>
          <a:blip r:embed="rId5"/>
          <a:stretch>
            <a:fillRect/>
          </a:stretch>
        </p:blipFill>
        <p:spPr>
          <a:xfrm>
            <a:off x="364052" y="1285539"/>
            <a:ext cx="3091032" cy="695661"/>
          </a:xfrm>
          <a:prstGeom prst="rect">
            <a:avLst/>
          </a:prstGeom>
        </p:spPr>
      </p:pic>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2: High dimensional affinities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77299814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Presentation Guide">
    <a:dk1>
      <a:srgbClr val="000000"/>
    </a:dk1>
    <a:lt1>
      <a:srgbClr val="FFFFFF"/>
    </a:lt1>
    <a:dk2>
      <a:srgbClr val="002B5F"/>
    </a:dk2>
    <a:lt2>
      <a:srgbClr val="808080"/>
    </a:lt2>
    <a:accent1>
      <a:srgbClr val="A03232"/>
    </a:accent1>
    <a:accent2>
      <a:srgbClr val="005C3C"/>
    </a:accent2>
    <a:accent3>
      <a:srgbClr val="4F0E2B"/>
    </a:accent3>
    <a:accent4>
      <a:srgbClr val="F7F0BC"/>
    </a:accent4>
    <a:accent5>
      <a:srgbClr val="C8DEC8"/>
    </a:accent5>
    <a:accent6>
      <a:srgbClr val="D6D6F5"/>
    </a:accent6>
    <a:hlink>
      <a:srgbClr val="C00000"/>
    </a:hlink>
    <a:folHlink>
      <a:srgbClr val="C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ETH Course</Template>
  <TotalTime>256</TotalTime>
  <Words>1104</Words>
  <Application>Microsoft Macintosh PowerPoint</Application>
  <PresentationFormat>On-screen Show (4:3)</PresentationFormat>
  <Paragraphs>196</Paragraphs>
  <Slides>17</Slides>
  <Notes>10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17</vt:i4>
      </vt:variant>
    </vt:vector>
  </HeadingPairs>
  <TitlesOfParts>
    <vt:vector size="34" baseType="lpstr">
      <vt:lpstr>Arial</vt:lpstr>
      <vt:lpstr>Arial Narrow</vt:lpstr>
      <vt:lpstr>Calibri</vt:lpstr>
      <vt:lpstr>Cambria Math</vt:lpstr>
      <vt:lpstr>CMBX12</vt:lpstr>
      <vt:lpstr>CMEX10</vt:lpstr>
      <vt:lpstr>CMMI8</vt:lpstr>
      <vt:lpstr>CMSY8</vt:lpstr>
      <vt:lpstr>Consolas</vt:lpstr>
      <vt:lpstr>Courier New</vt:lpstr>
      <vt:lpstr>Gill Sans MT</vt:lpstr>
      <vt:lpstr>LCMSS8</vt:lpstr>
      <vt:lpstr>Mangal</vt:lpstr>
      <vt:lpstr>Times New Roman</vt:lpstr>
      <vt:lpstr>Wingdings</vt:lpstr>
      <vt:lpstr>Wingdings 2</vt:lpstr>
      <vt:lpstr>ETH Course</vt:lpstr>
      <vt:lpstr>Fast N2 t-distributed Stochastic Neighbor Embedding Andreas Blöchinger Marc Fischer Alberto Montes Marko Taubner</vt:lpstr>
      <vt:lpstr>Algorithm</vt:lpstr>
      <vt:lpstr>Algorithm on MNIST</vt:lpstr>
      <vt:lpstr>Algorithm as we implemented it</vt:lpstr>
      <vt:lpstr>Experimental Setup</vt:lpstr>
      <vt:lpstr>Part 1: Data preprocessing</vt:lpstr>
      <vt:lpstr>Part 1: Optimized Version, Normalization</vt:lpstr>
      <vt:lpstr>Part 1: Optimized Version, Distance</vt:lpstr>
      <vt:lpstr>Part 2: High dimensional affinities</vt:lpstr>
      <vt:lpstr>Part 3: Training Loop</vt:lpstr>
      <vt:lpstr>Part 3: Training Loop</vt:lpstr>
      <vt:lpstr>Overall</vt:lpstr>
      <vt:lpstr>After this slide are the original templates</vt:lpstr>
      <vt:lpstr>General Remarks</vt:lpstr>
      <vt:lpstr>Typical Organization I</vt:lpstr>
      <vt:lpstr>Typical Organization II</vt:lpstr>
      <vt:lpstr>Try to Make Nice Plots</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bzoj7zf0V1@student.ethz.ch</cp:lastModifiedBy>
  <cp:revision>1135</cp:revision>
  <cp:lastPrinted>1999-09-20T15:19:18Z</cp:lastPrinted>
  <dcterms:created xsi:type="dcterms:W3CDTF">2009-01-12T00:38:48Z</dcterms:created>
  <dcterms:modified xsi:type="dcterms:W3CDTF">2017-05-28T06:03:40Z</dcterms:modified>
</cp:coreProperties>
</file>